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1" r:id="rId4"/>
    <p:sldId id="272" r:id="rId5"/>
    <p:sldId id="258" r:id="rId6"/>
    <p:sldId id="270" r:id="rId7"/>
    <p:sldId id="263" r:id="rId8"/>
    <p:sldId id="264" r:id="rId9"/>
    <p:sldId id="265" r:id="rId10"/>
    <p:sldId id="262" r:id="rId11"/>
    <p:sldId id="266" r:id="rId12"/>
    <p:sldId id="274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0380"/>
    <a:srgbClr val="FCB2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8F3B08-9D22-4CB1-AB3E-1EC2A43B219D}" v="182" dt="2023-11-08T10:25:58.6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90" y="-7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lls, Julia" userId="6afa5d22-3557-46b4-acf0-288d2bbc3a98" providerId="ADAL" clId="{558F3B08-9D22-4CB1-AB3E-1EC2A43B219D}"/>
    <pc:docChg chg="undo custSel addSld delSld modSld">
      <pc:chgData name="Wells, Julia" userId="6afa5d22-3557-46b4-acf0-288d2bbc3a98" providerId="ADAL" clId="{558F3B08-9D22-4CB1-AB3E-1EC2A43B219D}" dt="2023-11-08T10:26:01.873" v="221" actId="1076"/>
      <pc:docMkLst>
        <pc:docMk/>
      </pc:docMkLst>
      <pc:sldChg chg="modSp">
        <pc:chgData name="Wells, Julia" userId="6afa5d22-3557-46b4-acf0-288d2bbc3a98" providerId="ADAL" clId="{558F3B08-9D22-4CB1-AB3E-1EC2A43B219D}" dt="2023-11-08T10:08:54.033" v="54" actId="20577"/>
        <pc:sldMkLst>
          <pc:docMk/>
          <pc:sldMk cId="3504412022" sldId="262"/>
        </pc:sldMkLst>
        <pc:graphicFrameChg chg="mod">
          <ac:chgData name="Wells, Julia" userId="6afa5d22-3557-46b4-acf0-288d2bbc3a98" providerId="ADAL" clId="{558F3B08-9D22-4CB1-AB3E-1EC2A43B219D}" dt="2023-11-08T10:08:54.033" v="54" actId="20577"/>
          <ac:graphicFrameMkLst>
            <pc:docMk/>
            <pc:sldMk cId="3504412022" sldId="262"/>
            <ac:graphicFrameMk id="17" creationId="{3CDBBB0B-A345-BD27-D05B-7781D764E67A}"/>
          </ac:graphicFrameMkLst>
        </pc:graphicFrameChg>
      </pc:sldChg>
      <pc:sldChg chg="modSp mod modAnim">
        <pc:chgData name="Wells, Julia" userId="6afa5d22-3557-46b4-acf0-288d2bbc3a98" providerId="ADAL" clId="{558F3B08-9D22-4CB1-AB3E-1EC2A43B219D}" dt="2023-11-08T10:18:47.045" v="157"/>
        <pc:sldMkLst>
          <pc:docMk/>
          <pc:sldMk cId="2313184112" sldId="266"/>
        </pc:sldMkLst>
        <pc:spChg chg="mod">
          <ac:chgData name="Wells, Julia" userId="6afa5d22-3557-46b4-acf0-288d2bbc3a98" providerId="ADAL" clId="{558F3B08-9D22-4CB1-AB3E-1EC2A43B219D}" dt="2023-11-08T10:18:46.040" v="155" actId="14100"/>
          <ac:spMkLst>
            <pc:docMk/>
            <pc:sldMk cId="2313184112" sldId="266"/>
            <ac:spMk id="5" creationId="{EA22F7BF-7940-0D8B-0FE0-E59F3191EFA1}"/>
          </ac:spMkLst>
        </pc:spChg>
        <pc:graphicFrameChg chg="mod">
          <ac:chgData name="Wells, Julia" userId="6afa5d22-3557-46b4-acf0-288d2bbc3a98" providerId="ADAL" clId="{558F3B08-9D22-4CB1-AB3E-1EC2A43B219D}" dt="2023-11-08T10:10:21.613" v="98" actId="20577"/>
          <ac:graphicFrameMkLst>
            <pc:docMk/>
            <pc:sldMk cId="2313184112" sldId="266"/>
            <ac:graphicFrameMk id="17" creationId="{3CDBBB0B-A345-BD27-D05B-7781D764E67A}"/>
          </ac:graphicFrameMkLst>
        </pc:graphicFrameChg>
      </pc:sldChg>
      <pc:sldChg chg="modSp del">
        <pc:chgData name="Wells, Julia" userId="6afa5d22-3557-46b4-acf0-288d2bbc3a98" providerId="ADAL" clId="{558F3B08-9D22-4CB1-AB3E-1EC2A43B219D}" dt="2023-11-08T10:14:11.563" v="138" actId="47"/>
        <pc:sldMkLst>
          <pc:docMk/>
          <pc:sldMk cId="1693645469" sldId="267"/>
        </pc:sldMkLst>
        <pc:graphicFrameChg chg="mod">
          <ac:chgData name="Wells, Julia" userId="6afa5d22-3557-46b4-acf0-288d2bbc3a98" providerId="ADAL" clId="{558F3B08-9D22-4CB1-AB3E-1EC2A43B219D}" dt="2023-11-08T10:10:34.719" v="107" actId="20577"/>
          <ac:graphicFrameMkLst>
            <pc:docMk/>
            <pc:sldMk cId="1693645469" sldId="267"/>
            <ac:graphicFrameMk id="17" creationId="{3CDBBB0B-A345-BD27-D05B-7781D764E67A}"/>
          </ac:graphicFrameMkLst>
        </pc:graphicFrameChg>
      </pc:sldChg>
      <pc:sldChg chg="modSp del mod">
        <pc:chgData name="Wells, Julia" userId="6afa5d22-3557-46b4-acf0-288d2bbc3a98" providerId="ADAL" clId="{558F3B08-9D22-4CB1-AB3E-1EC2A43B219D}" dt="2023-11-08T10:20:20.621" v="174" actId="47"/>
        <pc:sldMkLst>
          <pc:docMk/>
          <pc:sldMk cId="107465902" sldId="268"/>
        </pc:sldMkLst>
        <pc:spChg chg="mod">
          <ac:chgData name="Wells, Julia" userId="6afa5d22-3557-46b4-acf0-288d2bbc3a98" providerId="ADAL" clId="{558F3B08-9D22-4CB1-AB3E-1EC2A43B219D}" dt="2023-11-08T10:15:04.894" v="142" actId="20577"/>
          <ac:spMkLst>
            <pc:docMk/>
            <pc:sldMk cId="107465902" sldId="268"/>
            <ac:spMk id="4" creationId="{246497A7-1D39-7609-2FBA-A6CF7A4A505F}"/>
          </ac:spMkLst>
        </pc:spChg>
        <pc:graphicFrameChg chg="mod">
          <ac:chgData name="Wells, Julia" userId="6afa5d22-3557-46b4-acf0-288d2bbc3a98" providerId="ADAL" clId="{558F3B08-9D22-4CB1-AB3E-1EC2A43B219D}" dt="2023-11-08T10:10:41.632" v="116" actId="20577"/>
          <ac:graphicFrameMkLst>
            <pc:docMk/>
            <pc:sldMk cId="107465902" sldId="268"/>
            <ac:graphicFrameMk id="17" creationId="{3CDBBB0B-A345-BD27-D05B-7781D764E67A}"/>
          </ac:graphicFrameMkLst>
        </pc:graphicFrameChg>
      </pc:sldChg>
      <pc:sldChg chg="addSp delSp modSp">
        <pc:chgData name="Wells, Julia" userId="6afa5d22-3557-46b4-acf0-288d2bbc3a98" providerId="ADAL" clId="{558F3B08-9D22-4CB1-AB3E-1EC2A43B219D}" dt="2023-11-08T09:43:47.241" v="17" actId="478"/>
        <pc:sldMkLst>
          <pc:docMk/>
          <pc:sldMk cId="258336392" sldId="269"/>
        </pc:sldMkLst>
        <pc:picChg chg="del mod">
          <ac:chgData name="Wells, Julia" userId="6afa5d22-3557-46b4-acf0-288d2bbc3a98" providerId="ADAL" clId="{558F3B08-9D22-4CB1-AB3E-1EC2A43B219D}" dt="2023-11-08T09:43:47.241" v="17" actId="478"/>
          <ac:picMkLst>
            <pc:docMk/>
            <pc:sldMk cId="258336392" sldId="269"/>
            <ac:picMk id="1026" creationId="{C7F8E33A-66E2-A35B-80AA-9B5A3F812256}"/>
          </ac:picMkLst>
        </pc:picChg>
        <pc:picChg chg="add del mod">
          <ac:chgData name="Wells, Julia" userId="6afa5d22-3557-46b4-acf0-288d2bbc3a98" providerId="ADAL" clId="{558F3B08-9D22-4CB1-AB3E-1EC2A43B219D}" dt="2023-11-08T09:41:56.232" v="3"/>
          <ac:picMkLst>
            <pc:docMk/>
            <pc:sldMk cId="258336392" sldId="269"/>
            <ac:picMk id="5122" creationId="{813287C4-B626-F38B-6B6D-5F2644BAF5E9}"/>
          </ac:picMkLst>
        </pc:picChg>
        <pc:picChg chg="add mod">
          <ac:chgData name="Wells, Julia" userId="6afa5d22-3557-46b4-acf0-288d2bbc3a98" providerId="ADAL" clId="{558F3B08-9D22-4CB1-AB3E-1EC2A43B219D}" dt="2023-11-08T09:43:34.534" v="16" actId="1076"/>
          <ac:picMkLst>
            <pc:docMk/>
            <pc:sldMk cId="258336392" sldId="269"/>
            <ac:picMk id="5124" creationId="{2D2DD2FA-23A6-BD2C-BE30-F68ED6D8949B}"/>
          </ac:picMkLst>
        </pc:picChg>
      </pc:sldChg>
      <pc:sldChg chg="addSp delSp modSp">
        <pc:chgData name="Wells, Julia" userId="6afa5d22-3557-46b4-acf0-288d2bbc3a98" providerId="ADAL" clId="{558F3B08-9D22-4CB1-AB3E-1EC2A43B219D}" dt="2023-11-08T09:44:11.056" v="19" actId="478"/>
        <pc:sldMkLst>
          <pc:docMk/>
          <pc:sldMk cId="22640503" sldId="271"/>
        </pc:sldMkLst>
        <pc:picChg chg="add mod">
          <ac:chgData name="Wells, Julia" userId="6afa5d22-3557-46b4-acf0-288d2bbc3a98" providerId="ADAL" clId="{558F3B08-9D22-4CB1-AB3E-1EC2A43B219D}" dt="2023-11-08T09:43:54.965" v="18"/>
          <ac:picMkLst>
            <pc:docMk/>
            <pc:sldMk cId="22640503" sldId="271"/>
            <ac:picMk id="3" creationId="{1E4F061B-AF8A-1F65-C00E-B9395078F538}"/>
          </ac:picMkLst>
        </pc:picChg>
        <pc:picChg chg="del">
          <ac:chgData name="Wells, Julia" userId="6afa5d22-3557-46b4-acf0-288d2bbc3a98" providerId="ADAL" clId="{558F3B08-9D22-4CB1-AB3E-1EC2A43B219D}" dt="2023-11-08T09:44:11.056" v="19" actId="478"/>
          <ac:picMkLst>
            <pc:docMk/>
            <pc:sldMk cId="22640503" sldId="271"/>
            <ac:picMk id="1026" creationId="{C7F8E33A-66E2-A35B-80AA-9B5A3F812256}"/>
          </ac:picMkLst>
        </pc:picChg>
      </pc:sldChg>
      <pc:sldChg chg="addSp delSp modSp">
        <pc:chgData name="Wells, Julia" userId="6afa5d22-3557-46b4-acf0-288d2bbc3a98" providerId="ADAL" clId="{558F3B08-9D22-4CB1-AB3E-1EC2A43B219D}" dt="2023-11-08T09:44:25.218" v="21" actId="478"/>
        <pc:sldMkLst>
          <pc:docMk/>
          <pc:sldMk cId="3757554017" sldId="272"/>
        </pc:sldMkLst>
        <pc:picChg chg="add mod">
          <ac:chgData name="Wells, Julia" userId="6afa5d22-3557-46b4-acf0-288d2bbc3a98" providerId="ADAL" clId="{558F3B08-9D22-4CB1-AB3E-1EC2A43B219D}" dt="2023-11-08T09:44:18.136" v="20"/>
          <ac:picMkLst>
            <pc:docMk/>
            <pc:sldMk cId="3757554017" sldId="272"/>
            <ac:picMk id="3" creationId="{4842EDA2-6B2C-4C74-D5EE-FDE5E61CF151}"/>
          </ac:picMkLst>
        </pc:picChg>
        <pc:picChg chg="del">
          <ac:chgData name="Wells, Julia" userId="6afa5d22-3557-46b4-acf0-288d2bbc3a98" providerId="ADAL" clId="{558F3B08-9D22-4CB1-AB3E-1EC2A43B219D}" dt="2023-11-08T09:44:25.218" v="21" actId="478"/>
          <ac:picMkLst>
            <pc:docMk/>
            <pc:sldMk cId="3757554017" sldId="272"/>
            <ac:picMk id="1026" creationId="{C7F8E33A-66E2-A35B-80AA-9B5A3F812256}"/>
          </ac:picMkLst>
        </pc:picChg>
      </pc:sldChg>
      <pc:sldChg chg="addSp modSp add del mod modAnim">
        <pc:chgData name="Wells, Julia" userId="6afa5d22-3557-46b4-acf0-288d2bbc3a98" providerId="ADAL" clId="{558F3B08-9D22-4CB1-AB3E-1EC2A43B219D}" dt="2023-11-08T10:19:30.840" v="166" actId="47"/>
        <pc:sldMkLst>
          <pc:docMk/>
          <pc:sldMk cId="177059280" sldId="273"/>
        </pc:sldMkLst>
        <pc:spChg chg="add mod">
          <ac:chgData name="Wells, Julia" userId="6afa5d22-3557-46b4-acf0-288d2bbc3a98" providerId="ADAL" clId="{558F3B08-9D22-4CB1-AB3E-1EC2A43B219D}" dt="2023-11-08T10:17:14.955" v="148"/>
          <ac:spMkLst>
            <pc:docMk/>
            <pc:sldMk cId="177059280" sldId="273"/>
            <ac:spMk id="3" creationId="{CEDD2837-0C83-9421-4290-B38AA56249B9}"/>
          </ac:spMkLst>
        </pc:spChg>
        <pc:spChg chg="mod">
          <ac:chgData name="Wells, Julia" userId="6afa5d22-3557-46b4-acf0-288d2bbc3a98" providerId="ADAL" clId="{558F3B08-9D22-4CB1-AB3E-1EC2A43B219D}" dt="2023-11-08T10:17:08.705" v="147"/>
          <ac:spMkLst>
            <pc:docMk/>
            <pc:sldMk cId="177059280" sldId="273"/>
            <ac:spMk id="4" creationId="{246497A7-1D39-7609-2FBA-A6CF7A4A505F}"/>
          </ac:spMkLst>
        </pc:spChg>
        <pc:spChg chg="mod">
          <ac:chgData name="Wells, Julia" userId="6afa5d22-3557-46b4-acf0-288d2bbc3a98" providerId="ADAL" clId="{558F3B08-9D22-4CB1-AB3E-1EC2A43B219D}" dt="2023-11-08T10:16:57.217" v="146" actId="1076"/>
          <ac:spMkLst>
            <pc:docMk/>
            <pc:sldMk cId="177059280" sldId="273"/>
            <ac:spMk id="5" creationId="{EA22F7BF-7940-0D8B-0FE0-E59F3191EFA1}"/>
          </ac:spMkLst>
        </pc:spChg>
      </pc:sldChg>
      <pc:sldChg chg="add del">
        <pc:chgData name="Wells, Julia" userId="6afa5d22-3557-46b4-acf0-288d2bbc3a98" providerId="ADAL" clId="{558F3B08-9D22-4CB1-AB3E-1EC2A43B219D}" dt="2023-11-08T10:18:48.407" v="158"/>
        <pc:sldMkLst>
          <pc:docMk/>
          <pc:sldMk cId="196268755" sldId="274"/>
        </pc:sldMkLst>
      </pc:sldChg>
      <pc:sldChg chg="addSp delSp modSp add mod modAnim">
        <pc:chgData name="Wells, Julia" userId="6afa5d22-3557-46b4-acf0-288d2bbc3a98" providerId="ADAL" clId="{558F3B08-9D22-4CB1-AB3E-1EC2A43B219D}" dt="2023-11-08T10:25:31.108" v="219" actId="1076"/>
        <pc:sldMkLst>
          <pc:docMk/>
          <pc:sldMk cId="926410488" sldId="274"/>
        </pc:sldMkLst>
        <pc:spChg chg="mod">
          <ac:chgData name="Wells, Julia" userId="6afa5d22-3557-46b4-acf0-288d2bbc3a98" providerId="ADAL" clId="{558F3B08-9D22-4CB1-AB3E-1EC2A43B219D}" dt="2023-11-08T10:25:31.108" v="219" actId="1076"/>
          <ac:spMkLst>
            <pc:docMk/>
            <pc:sldMk cId="926410488" sldId="274"/>
            <ac:spMk id="4" creationId="{246497A7-1D39-7609-2FBA-A6CF7A4A505F}"/>
          </ac:spMkLst>
        </pc:spChg>
        <pc:spChg chg="mod">
          <ac:chgData name="Wells, Julia" userId="6afa5d22-3557-46b4-acf0-288d2bbc3a98" providerId="ADAL" clId="{558F3B08-9D22-4CB1-AB3E-1EC2A43B219D}" dt="2023-11-08T10:19:12.501" v="164" actId="1076"/>
          <ac:spMkLst>
            <pc:docMk/>
            <pc:sldMk cId="926410488" sldId="274"/>
            <ac:spMk id="5" creationId="{EA22F7BF-7940-0D8B-0FE0-E59F3191EFA1}"/>
          </ac:spMkLst>
        </pc:spChg>
        <pc:cxnChg chg="add del mod">
          <ac:chgData name="Wells, Julia" userId="6afa5d22-3557-46b4-acf0-288d2bbc3a98" providerId="ADAL" clId="{558F3B08-9D22-4CB1-AB3E-1EC2A43B219D}" dt="2023-11-08T10:23:04.183" v="208" actId="478"/>
          <ac:cxnSpMkLst>
            <pc:docMk/>
            <pc:sldMk cId="926410488" sldId="274"/>
            <ac:cxnSpMk id="3" creationId="{83C58757-0119-4C0F-1CC4-31F301133F25}"/>
          </ac:cxnSpMkLst>
        </pc:cxnChg>
      </pc:sldChg>
      <pc:sldChg chg="addSp modSp add mod modTransition modAnim">
        <pc:chgData name="Wells, Julia" userId="6afa5d22-3557-46b4-acf0-288d2bbc3a98" providerId="ADAL" clId="{558F3B08-9D22-4CB1-AB3E-1EC2A43B219D}" dt="2023-11-08T10:26:01.873" v="221" actId="1076"/>
        <pc:sldMkLst>
          <pc:docMk/>
          <pc:sldMk cId="3138864002" sldId="275"/>
        </pc:sldMkLst>
        <pc:spChg chg="add mod">
          <ac:chgData name="Wells, Julia" userId="6afa5d22-3557-46b4-acf0-288d2bbc3a98" providerId="ADAL" clId="{558F3B08-9D22-4CB1-AB3E-1EC2A43B219D}" dt="2023-11-08T10:20:06.897" v="172"/>
          <ac:spMkLst>
            <pc:docMk/>
            <pc:sldMk cId="3138864002" sldId="275"/>
            <ac:spMk id="3" creationId="{7B295361-E8BE-C36B-4395-9C540BB6222A}"/>
          </ac:spMkLst>
        </pc:spChg>
        <pc:spChg chg="mod">
          <ac:chgData name="Wells, Julia" userId="6afa5d22-3557-46b4-acf0-288d2bbc3a98" providerId="ADAL" clId="{558F3B08-9D22-4CB1-AB3E-1EC2A43B219D}" dt="2023-11-08T10:19:57.175" v="171" actId="20577"/>
          <ac:spMkLst>
            <pc:docMk/>
            <pc:sldMk cId="3138864002" sldId="275"/>
            <ac:spMk id="4" creationId="{246497A7-1D39-7609-2FBA-A6CF7A4A505F}"/>
          </ac:spMkLst>
        </pc:spChg>
        <pc:spChg chg="add mod">
          <ac:chgData name="Wells, Julia" userId="6afa5d22-3557-46b4-acf0-288d2bbc3a98" providerId="ADAL" clId="{558F3B08-9D22-4CB1-AB3E-1EC2A43B219D}" dt="2023-11-08T10:25:58.658" v="220"/>
          <ac:spMkLst>
            <pc:docMk/>
            <pc:sldMk cId="3138864002" sldId="275"/>
            <ac:spMk id="8" creationId="{40F2C8AA-8C94-A063-459D-91A57676B610}"/>
          </ac:spMkLst>
        </pc:spChg>
        <pc:graphicFrameChg chg="mod">
          <ac:chgData name="Wells, Julia" userId="6afa5d22-3557-46b4-acf0-288d2bbc3a98" providerId="ADAL" clId="{558F3B08-9D22-4CB1-AB3E-1EC2A43B219D}" dt="2023-11-08T10:26:01.873" v="221" actId="1076"/>
          <ac:graphicFrameMkLst>
            <pc:docMk/>
            <pc:sldMk cId="3138864002" sldId="275"/>
            <ac:graphicFrameMk id="17" creationId="{3CDBBB0B-A345-BD27-D05B-7781D764E67A}"/>
          </ac:graphicFrameMkLst>
        </pc:graphicFrameChg>
        <pc:cxnChg chg="add mod">
          <ac:chgData name="Wells, Julia" userId="6afa5d22-3557-46b4-acf0-288d2bbc3a98" providerId="ADAL" clId="{558F3B08-9D22-4CB1-AB3E-1EC2A43B219D}" dt="2023-11-08T10:22:04.634" v="202" actId="692"/>
          <ac:cxnSpMkLst>
            <pc:docMk/>
            <pc:sldMk cId="3138864002" sldId="275"/>
            <ac:cxnSpMk id="7" creationId="{86892533-8A20-0957-7ACD-63665ADD8865}"/>
          </ac:cxnSpMkLst>
        </pc:cxn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2022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noFill/>
            <a:effectLst/>
          </c:spPr>
          <c:dPt>
            <c:idx val="0"/>
            <c:bubble3D val="0"/>
            <c:spPr>
              <a:noFill/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C097-432C-A005-B7CA52959B15}"/>
              </c:ext>
            </c:extLst>
          </c:dPt>
          <c:dPt>
            <c:idx val="1"/>
            <c:bubble3D val="0"/>
            <c:spPr>
              <a:noFill/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C097-432C-A005-B7CA52959B15}"/>
              </c:ext>
            </c:extLst>
          </c:dPt>
          <c:dPt>
            <c:idx val="2"/>
            <c:bubble3D val="0"/>
            <c:spPr>
              <a:noFill/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097-432C-A005-B7CA52959B15}"/>
              </c:ext>
            </c:extLst>
          </c:dPt>
          <c:dPt>
            <c:idx val="3"/>
            <c:bubble3D val="0"/>
            <c:spPr>
              <a:noFill/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097-432C-A005-B7CA52959B15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dirty="0"/>
                      <a:t>Q1-22</a:t>
                    </a:r>
                    <a:br>
                      <a:rPr lang="en-US" dirty="0"/>
                    </a:br>
                    <a:r>
                      <a:rPr lang="en-US" dirty="0"/>
                      <a:t>$689B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C097-432C-A005-B7CA52959B15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dirty="0"/>
                      <a:t>Q2-22</a:t>
                    </a:r>
                    <a:br>
                      <a:rPr lang="en-US" dirty="0"/>
                    </a:br>
                    <a:r>
                      <a:rPr lang="en-US" dirty="0"/>
                      <a:t>$678B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4-C097-432C-A005-B7CA52959B15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dirty="0"/>
                      <a:t>Q3-22</a:t>
                    </a:r>
                    <a:br>
                      <a:rPr lang="en-US" dirty="0"/>
                    </a:br>
                    <a:r>
                      <a:rPr lang="en-US" dirty="0"/>
                      <a:t>$480B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C097-432C-A005-B7CA52959B15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dirty="0"/>
                      <a:t>Q4-22</a:t>
                    </a:r>
                    <a:br>
                      <a:rPr lang="en-US" dirty="0"/>
                    </a:br>
                    <a:r>
                      <a:rPr lang="en-US" dirty="0"/>
                      <a:t>$398B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C097-432C-A005-B7CA52959B1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noFill/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Q1-22</c:v>
                </c:pt>
                <c:pt idx="1">
                  <c:v>Q2-22</c:v>
                </c:pt>
                <c:pt idx="2">
                  <c:v>Q3-22</c:v>
                </c:pt>
                <c:pt idx="3">
                  <c:v>Q4-22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689000000000</c:v>
                </c:pt>
                <c:pt idx="1">
                  <c:v>678000000000</c:v>
                </c:pt>
                <c:pt idx="2">
                  <c:v>480000000000</c:v>
                </c:pt>
                <c:pt idx="3">
                  <c:v>398000000000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97-432C-A005-B7CA52959B15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2022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C097-432C-A005-B7CA52959B15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C097-432C-A005-B7CA52959B15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C097-432C-A005-B7CA52959B15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C097-432C-A005-B7CA52959B15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dirty="0"/>
                      <a:t>Q1-22</a:t>
                    </a:r>
                    <a:br>
                      <a:rPr lang="en-US" dirty="0"/>
                    </a:br>
                    <a:r>
                      <a:rPr lang="en-US" dirty="0"/>
                      <a:t>$689B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C097-432C-A005-B7CA52959B15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dirty="0"/>
                      <a:t>Q2-22</a:t>
                    </a:r>
                    <a:br>
                      <a:rPr lang="en-US" dirty="0"/>
                    </a:br>
                    <a:r>
                      <a:rPr lang="en-US" dirty="0"/>
                      <a:t>$678B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4-C097-432C-A005-B7CA52959B15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dirty="0"/>
                      <a:t>Q3-22</a:t>
                    </a:r>
                    <a:br>
                      <a:rPr lang="en-US" dirty="0"/>
                    </a:br>
                    <a:r>
                      <a:rPr lang="en-US" dirty="0"/>
                      <a:t>$480B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C097-432C-A005-B7CA52959B15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dirty="0"/>
                      <a:t>Q4-22</a:t>
                    </a:r>
                    <a:br>
                      <a:rPr lang="en-US" dirty="0"/>
                    </a:br>
                    <a:r>
                      <a:rPr lang="en-US" dirty="0"/>
                      <a:t>$398B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C097-432C-A005-B7CA52959B1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Q1-22</c:v>
                </c:pt>
                <c:pt idx="1">
                  <c:v>Q2-22</c:v>
                </c:pt>
                <c:pt idx="2">
                  <c:v>Q3-22</c:v>
                </c:pt>
                <c:pt idx="3">
                  <c:v>Q4-22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689000000000</c:v>
                </c:pt>
                <c:pt idx="1">
                  <c:v>678000000000</c:v>
                </c:pt>
                <c:pt idx="2">
                  <c:v>480000000000</c:v>
                </c:pt>
                <c:pt idx="3">
                  <c:v>398000000000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97-432C-A005-B7CA52959B15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2022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C097-432C-A005-B7CA52959B15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C097-432C-A005-B7CA52959B15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C097-432C-A005-B7CA52959B15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C097-432C-A005-B7CA52959B15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dirty="0"/>
                      <a:t>Q1-22</a:t>
                    </a:r>
                    <a:br>
                      <a:rPr lang="en-US" dirty="0"/>
                    </a:br>
                    <a:r>
                      <a:rPr lang="en-US" dirty="0"/>
                      <a:t>$689B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C097-432C-A005-B7CA52959B15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dirty="0"/>
                      <a:t>Q2-22</a:t>
                    </a:r>
                    <a:br>
                      <a:rPr lang="en-US" dirty="0"/>
                    </a:br>
                    <a:r>
                      <a:rPr lang="en-US" dirty="0"/>
                      <a:t>$678B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4-C097-432C-A005-B7CA52959B15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dirty="0"/>
                      <a:t>Q3-22</a:t>
                    </a:r>
                    <a:br>
                      <a:rPr lang="en-US" dirty="0"/>
                    </a:br>
                    <a:r>
                      <a:rPr lang="en-US" dirty="0"/>
                      <a:t>$480B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C097-432C-A005-B7CA52959B15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dirty="0"/>
                      <a:t>Q4-22</a:t>
                    </a:r>
                    <a:br>
                      <a:rPr lang="en-US" dirty="0"/>
                    </a:br>
                    <a:r>
                      <a:rPr lang="en-US" dirty="0"/>
                      <a:t>$398B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C097-432C-A005-B7CA52959B1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Q1-22</c:v>
                </c:pt>
                <c:pt idx="1">
                  <c:v>Q2-22</c:v>
                </c:pt>
                <c:pt idx="2">
                  <c:v>Q3-22</c:v>
                </c:pt>
                <c:pt idx="3">
                  <c:v>Q4-22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689000000000</c:v>
                </c:pt>
                <c:pt idx="1">
                  <c:v>678000000000</c:v>
                </c:pt>
                <c:pt idx="2">
                  <c:v>480000000000</c:v>
                </c:pt>
                <c:pt idx="3">
                  <c:v>398000000000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97-432C-A005-B7CA52959B15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2022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C097-432C-A005-B7CA52959B15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C097-432C-A005-B7CA52959B15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C097-432C-A005-B7CA52959B15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C097-432C-A005-B7CA52959B15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dirty="0"/>
                      <a:t>Q1-22</a:t>
                    </a:r>
                    <a:br>
                      <a:rPr lang="en-US" dirty="0"/>
                    </a:br>
                    <a:r>
                      <a:rPr lang="en-US" dirty="0"/>
                      <a:t>$689B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C097-432C-A005-B7CA52959B15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dirty="0"/>
                      <a:t>Q2-22</a:t>
                    </a:r>
                    <a:br>
                      <a:rPr lang="en-US" dirty="0"/>
                    </a:br>
                    <a:r>
                      <a:rPr lang="en-US" dirty="0"/>
                      <a:t>$678B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4-C097-432C-A005-B7CA52959B15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dirty="0"/>
                      <a:t>Q3-22</a:t>
                    </a:r>
                    <a:br>
                      <a:rPr lang="en-US" dirty="0"/>
                    </a:br>
                    <a:r>
                      <a:rPr lang="en-US" dirty="0"/>
                      <a:t>$480B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C097-432C-A005-B7CA52959B15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dirty="0"/>
                      <a:t>Q4-22</a:t>
                    </a:r>
                    <a:br>
                      <a:rPr lang="en-US" dirty="0"/>
                    </a:br>
                    <a:r>
                      <a:rPr lang="en-US" dirty="0"/>
                      <a:t>$398B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C097-432C-A005-B7CA52959B1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Q1-22</c:v>
                </c:pt>
                <c:pt idx="1">
                  <c:v>Q2-22</c:v>
                </c:pt>
                <c:pt idx="2">
                  <c:v>Q3-22</c:v>
                </c:pt>
                <c:pt idx="3">
                  <c:v>Q4-22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689000000000</c:v>
                </c:pt>
                <c:pt idx="1">
                  <c:v>678000000000</c:v>
                </c:pt>
                <c:pt idx="2">
                  <c:v>480000000000</c:v>
                </c:pt>
                <c:pt idx="3">
                  <c:v>398000000000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97-432C-A005-B7CA52959B15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2022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C097-432C-A005-B7CA52959B15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C097-432C-A005-B7CA52959B15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C097-432C-A005-B7CA52959B15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C097-432C-A005-B7CA52959B15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dirty="0"/>
                      <a:t>Q1-22</a:t>
                    </a:r>
                    <a:br>
                      <a:rPr lang="en-US" dirty="0"/>
                    </a:br>
                    <a:r>
                      <a:rPr lang="en-US" dirty="0"/>
                      <a:t>$689B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C097-432C-A005-B7CA52959B15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r>
                      <a:rPr lang="en-US" dirty="0"/>
                      <a:t>Q2-22</a:t>
                    </a:r>
                    <a:br>
                      <a:rPr lang="en-US" dirty="0"/>
                    </a:br>
                    <a:r>
                      <a:rPr lang="en-US" dirty="0"/>
                      <a:t>$678B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4-C097-432C-A005-B7CA52959B15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dirty="0"/>
                      <a:t>Q3-22</a:t>
                    </a:r>
                    <a:br>
                      <a:rPr lang="en-US" dirty="0"/>
                    </a:br>
                    <a:r>
                      <a:rPr lang="en-US" dirty="0"/>
                      <a:t>$480B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C097-432C-A005-B7CA52959B15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 dirty="0"/>
                      <a:t>Q4-22</a:t>
                    </a:r>
                    <a:br>
                      <a:rPr lang="en-US" dirty="0"/>
                    </a:br>
                    <a:r>
                      <a:rPr lang="en-US" dirty="0"/>
                      <a:t>$398B</a:t>
                    </a:r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C097-432C-A005-B7CA52959B1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Q1-22</c:v>
                </c:pt>
                <c:pt idx="1">
                  <c:v>Q2-22</c:v>
                </c:pt>
                <c:pt idx="2">
                  <c:v>Q3-22</c:v>
                </c:pt>
                <c:pt idx="3">
                  <c:v>Q4-22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689000000000</c:v>
                </c:pt>
                <c:pt idx="1">
                  <c:v>678000000000</c:v>
                </c:pt>
                <c:pt idx="2">
                  <c:v>480000000000</c:v>
                </c:pt>
                <c:pt idx="3">
                  <c:v>398000000000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97-432C-A005-B7CA52959B15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t" anchorCtr="0"/>
          <a:lstStyle/>
          <a:p>
            <a:pPr algn="l"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US Workface and EES records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 algn="l"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16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10A4-4A47-A88F-1FD6FFE43BD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10A4-4A47-A88F-1FD6FFE43BD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10A4-4A47-A88F-1FD6FFE43BDE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E45DC8EE-DCC5-4C0A-AE82-C1E6B778A277}" type="CATEGORYNAME">
                      <a:rPr lang="en-US"/>
                      <a:pPr/>
                      <a:t>[CATEGORY NAME]</a:t>
                    </a:fld>
                    <a:r>
                      <a:rPr lang="en-US" baseline="0" dirty="0"/>
                      <a:t>
10,000,000</a:t>
                    </a: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10A4-4A47-A88F-1FD6FFE43BDE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F09E05B-1FFD-437C-B5B5-83F908D46D80}" type="CATEGORYNAME">
                      <a:rPr lang="en-US" smtClean="0"/>
                      <a:pPr/>
                      <a:t>[CATEGORY NAME]</a:t>
                    </a:fld>
                    <a:br>
                      <a:rPr lang="en-US" baseline="0"/>
                    </a:br>
                    <a:r>
                      <a:rPr lang="en-US" baseline="0"/>
                      <a:t>8,000,000</a:t>
                    </a: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0A4-4A47-A88F-1FD6FFE43BDE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0A4-4A47-A88F-1FD6FFE43BD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EES Actives</c:v>
                </c:pt>
                <c:pt idx="1">
                  <c:v>Other EES</c:v>
                </c:pt>
                <c:pt idx="2">
                  <c:v>Non-EES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10000000</c:v>
                </c:pt>
                <c:pt idx="1">
                  <c:v>8000000</c:v>
                </c:pt>
                <c:pt idx="2">
                  <c:v>143000000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A4-4A47-A88F-1FD6FFE43BDE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91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t" anchorCtr="0"/>
          <a:lstStyle/>
          <a:p>
            <a:pPr algn="l"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US Workface and EES records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 algn="l"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16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10A4-4A47-A88F-1FD6FFE43BD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10A4-4A47-A88F-1FD6FFE43BD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10A4-4A47-A88F-1FD6FFE43BDE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dirty="0"/>
                      <a:t>EES Actives</a:t>
                    </a:r>
                    <a:br>
                      <a:rPr lang="en-US" dirty="0"/>
                    </a:br>
                    <a:r>
                      <a:rPr lang="en-US" dirty="0"/>
                      <a:t>10,000,000</a:t>
                    </a: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10A4-4A47-A88F-1FD6FFE43BDE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40CD5339-68A8-4C33-8FCF-274248769367}" type="CATEGORYNAME">
                      <a:rPr lang="en-US"/>
                      <a:pPr/>
                      <a:t>[CATEGORY NAME]</a:t>
                    </a:fld>
                    <a:r>
                      <a:rPr lang="en-US" baseline="0"/>
                      <a:t>
8,000,000</a:t>
                    </a: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0A4-4A47-A88F-1FD6FFE43BDE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0A4-4A47-A88F-1FD6FFE43BD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EES Actives</c:v>
                </c:pt>
                <c:pt idx="1">
                  <c:v>Other EES</c:v>
                </c:pt>
                <c:pt idx="2">
                  <c:v>Non-EES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10000000</c:v>
                </c:pt>
                <c:pt idx="1">
                  <c:v>8000000</c:v>
                </c:pt>
                <c:pt idx="2">
                  <c:v>143000000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A4-4A47-A88F-1FD6FFE43BDE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91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t" anchorCtr="0"/>
          <a:lstStyle/>
          <a:p>
            <a:pPr algn="l"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US Workface and EES records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 algn="l"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16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10A4-4A47-A88F-1FD6FFE43BD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10A4-4A47-A88F-1FD6FFE43BD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10A4-4A47-A88F-1FD6FFE43BDE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dirty="0"/>
                      <a:t>EES Actives</a:t>
                    </a:r>
                    <a:br>
                      <a:rPr lang="en-US" dirty="0"/>
                    </a:br>
                    <a:r>
                      <a:rPr lang="en-US" dirty="0"/>
                      <a:t>10,000,000</a:t>
                    </a: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10A4-4A47-A88F-1FD6FFE43BDE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40CD5339-68A8-4C33-8FCF-274248769367}" type="CATEGORYNAME">
                      <a:rPr lang="en-US"/>
                      <a:pPr/>
                      <a:t>[CATEGORY NAME]</a:t>
                    </a:fld>
                    <a:r>
                      <a:rPr lang="en-US" baseline="0"/>
                      <a:t>
8,000,000</a:t>
                    </a: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0A4-4A47-A88F-1FD6FFE43BDE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0A4-4A47-A88F-1FD6FFE43BD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EES Actives</c:v>
                </c:pt>
                <c:pt idx="1">
                  <c:v>Other EES</c:v>
                </c:pt>
                <c:pt idx="2">
                  <c:v>Non-EES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10000000</c:v>
                </c:pt>
                <c:pt idx="1">
                  <c:v>8000000</c:v>
                </c:pt>
                <c:pt idx="2">
                  <c:v>143000000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A4-4A47-A88F-1FD6FFE43BDE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91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t" anchorCtr="0"/>
          <a:lstStyle/>
          <a:p>
            <a:pPr algn="l"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US Workface and EES records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t" anchorCtr="0"/>
        <a:lstStyle/>
        <a:p>
          <a:pPr algn="l"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16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10A4-4A47-A88F-1FD6FFE43BD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10A4-4A47-A88F-1FD6FFE43BD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10A4-4A47-A88F-1FD6FFE43BDE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dirty="0"/>
                      <a:t>EES Actives</a:t>
                    </a:r>
                    <a:br>
                      <a:rPr lang="en-US" dirty="0"/>
                    </a:br>
                    <a:r>
                      <a:rPr lang="en-US" dirty="0"/>
                      <a:t>10,000,000</a:t>
                    </a: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10A4-4A47-A88F-1FD6FFE43BDE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40CD5339-68A8-4C33-8FCF-274248769367}" type="CATEGORYNAME">
                      <a:rPr lang="en-US"/>
                      <a:pPr/>
                      <a:t>[CATEGORY NAME]</a:t>
                    </a:fld>
                    <a:r>
                      <a:rPr lang="en-US" baseline="0"/>
                      <a:t>
8,000,000</a:t>
                    </a: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0A4-4A47-A88F-1FD6FFE43BDE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0A4-4A47-A88F-1FD6FFE43BD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EES Actives</c:v>
                </c:pt>
                <c:pt idx="1">
                  <c:v>Other EES</c:v>
                </c:pt>
                <c:pt idx="2">
                  <c:v>Non-EES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10000000</c:v>
                </c:pt>
                <c:pt idx="1">
                  <c:v>8000000</c:v>
                </c:pt>
                <c:pt idx="2">
                  <c:v>143000000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A4-4A47-A88F-1FD6FFE43BDE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91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F4CE0-ED5A-6A5D-9DF0-D9CDE795B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20226-0DC3-B527-8BD4-87192B2BD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29E4C-94A2-54A7-19EA-6E70870E3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253C2-F311-820E-AF9F-9B8064820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CBA00-5282-A8D2-EE3B-FC94B8D7B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733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68D22-832F-910E-9001-6EC0350FA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7D4394-109C-CEC3-E148-5D47A0FB40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653C57-35C9-614B-D300-15C44C63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11CD5-450D-AC37-3DA6-5D056122B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1AA64-4DF8-146A-DC0F-1C250334D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264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19E647-D274-E910-9C6C-CDED72356E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FCE7E-4238-D818-A9E6-9CE6ECB86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7FB1D-F421-684D-90F1-E69835C24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8411D-2E85-C95F-82BB-399942F8B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27622-99E4-05FB-246C-072B67637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37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0F87A-81E1-7C4B-681E-BD1C312E6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3B9AB-E2CD-ACDF-8B0D-055358DE9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8FE71-20A4-9A71-AFA2-2BE14D809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2D6CF-14F8-B19F-A84A-CF0A0D649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271F0-218F-31EE-74AE-8A27E4ABF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22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AB0E0-F258-784B-8FCD-3F57B13E5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2E802-90E1-AAA8-F081-1134ECE68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81D6C-FCB1-FFEB-76CE-0EFD111F7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6D95C-023A-DEC9-2597-7021D2B1F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89E22-DB19-1EF4-0EBA-9040D0337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658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5274F-CB75-0996-B95D-4624B6B6B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67353-AE38-9458-568D-99FC350091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AFA70C-02AC-6FBB-8F32-993E69D40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4CD557-F3FE-3D19-68B9-439FAB60C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A867CE-6A94-CF77-C458-2A15774A5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8FC059-24C8-C1B2-AF47-C8257C381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494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83AB2-C755-473D-729C-38831B6D2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7AD947-3112-01C9-5FF9-7EAE92202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409724-5787-703F-1F78-2D9F13CA9C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84EF6F-0CB8-0B49-01AF-43AEA5B9EF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CED2EE-73D5-24AE-390D-26B73F361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748DE6-5C9D-41A1-B1ED-BC057EA18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A4F45F-C7B9-F2BE-410F-2E4AE255E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5C973C-888C-CA41-C89D-616FF75C6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975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60083-7244-ED8C-14EF-396A7E00A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4191-13D0-9721-8DE9-EAB2D2493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DF877E-B718-31D9-D6CC-3C7FF4FCF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3F436C-B7CC-8749-D410-DF4B8D3B1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128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3E4274-44D3-5595-D109-439FBB5FD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148C40-4F1A-29DA-2D65-4162529CC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26465-309D-415B-BED2-99D786024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485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4AE35-12AC-ACDB-913A-E5CCB7E9C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D3C7E-8CF3-474A-9FC9-4B33461D1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34075E-747E-B4CA-65BC-E4E44F0675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AF21A2-5B9D-5A27-398A-0A2338A7E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F10A4F-7937-8EBB-5A66-A5E169F56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EC34CF-BFE8-D382-09DB-12C549D0B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261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3C97-426A-81EC-D4A7-D3A378738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6F69D-A0DB-03E9-69C2-462707D6CC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82417-0EF3-7C07-6234-AE571D8A9B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E0461F-8A5D-20FF-D307-97C5DAC33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2DE756-B54E-D5DE-9250-87EC06D90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34D110-BCE9-63B1-1E3B-ADF29083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824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BB21D3-31A6-5667-35BB-706BA663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BD466-1A67-24D9-692F-DE1477AB39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D46BA-6B1C-2F61-F684-87D6FE0772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DBAF8-E2A4-45F3-8BF6-1A78198B62C4}" type="datetimeFigureOut">
              <a:rPr lang="en-US" smtClean="0"/>
              <a:t>11/7/2023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C067F-89F2-976F-EB27-1C04A539E5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BDD23-C3F1-120C-DDBE-F07632D6A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349DB-1C05-486F-91E2-A00BC7DAC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16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EEEB26A0-7BD6-190F-39F0-C4FFB44DA4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4"/>
            <a:ext cx="5422900" cy="1497012"/>
          </a:xfrm>
        </p:spPr>
        <p:txBody>
          <a:bodyPr anchor="ctr">
            <a:normAutofit fontScale="90000"/>
          </a:bodyPr>
          <a:lstStyle/>
          <a:p>
            <a:pPr algn="l"/>
            <a:r>
              <a:rPr lang="en-US" dirty="0"/>
              <a:t>Existing Data Sources and Users</a:t>
            </a:r>
          </a:p>
        </p:txBody>
      </p:sp>
    </p:spTree>
    <p:extLst>
      <p:ext uri="{BB962C8B-B14F-4D97-AF65-F5344CB8AC3E}">
        <p14:creationId xmlns:p14="http://schemas.microsoft.com/office/powerpoint/2010/main" val="569365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3"/>
            <a:ext cx="4749800" cy="2306637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Market Opportunity</a:t>
            </a:r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3CDBBB0B-A345-BD27-D05B-7781D764E6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6791001"/>
              </p:ext>
            </p:extLst>
          </p:nvPr>
        </p:nvGraphicFramePr>
        <p:xfrm>
          <a:off x="0" y="0"/>
          <a:ext cx="19969315" cy="115332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5B42C31-CE8C-18D1-9C7B-B2E743CBBBC3}"/>
              </a:ext>
            </a:extLst>
          </p:cNvPr>
          <p:cNvSpPr txBox="1"/>
          <p:nvPr/>
        </p:nvSpPr>
        <p:spPr>
          <a:xfrm>
            <a:off x="1081087" y="4376296"/>
            <a:ext cx="34004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Experian Employer Services combined records cover 11.2% of the US Workforce.</a:t>
            </a:r>
          </a:p>
        </p:txBody>
      </p:sp>
    </p:spTree>
    <p:extLst>
      <p:ext uri="{BB962C8B-B14F-4D97-AF65-F5344CB8AC3E}">
        <p14:creationId xmlns:p14="http://schemas.microsoft.com/office/powerpoint/2010/main" val="350441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3"/>
            <a:ext cx="4749800" cy="2306637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Market Opportunity</a:t>
            </a:r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3CDBBB0B-A345-BD27-D05B-7781D764E6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343757"/>
              </p:ext>
            </p:extLst>
          </p:nvPr>
        </p:nvGraphicFramePr>
        <p:xfrm>
          <a:off x="0" y="0"/>
          <a:ext cx="19969315" cy="115332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5B42C31-CE8C-18D1-9C7B-B2E743CBBBC3}"/>
              </a:ext>
            </a:extLst>
          </p:cNvPr>
          <p:cNvSpPr txBox="1"/>
          <p:nvPr/>
        </p:nvSpPr>
        <p:spPr>
          <a:xfrm>
            <a:off x="1081087" y="2521059"/>
            <a:ext cx="34004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Experian Employer Services combined records cover 11.2% of the US Workforce.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6497A7-1D39-7609-2FBA-A6CF7A4A505F}"/>
              </a:ext>
            </a:extLst>
          </p:cNvPr>
          <p:cNvSpPr txBox="1"/>
          <p:nvPr/>
        </p:nvSpPr>
        <p:spPr>
          <a:xfrm>
            <a:off x="147637" y="4336941"/>
            <a:ext cx="3290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Total Market</a:t>
            </a:r>
            <a:br>
              <a:rPr lang="en-US" sz="2800" dirty="0"/>
            </a:br>
            <a:r>
              <a:rPr lang="en-US" sz="2800" dirty="0"/>
              <a:t>(new originations):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22F7BF-7940-0D8B-0FE0-E59F3191EFA1}"/>
              </a:ext>
            </a:extLst>
          </p:cNvPr>
          <p:cNvSpPr txBox="1"/>
          <p:nvPr/>
        </p:nvSpPr>
        <p:spPr>
          <a:xfrm>
            <a:off x="1296088" y="5380544"/>
            <a:ext cx="3947426" cy="12526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solidFill>
                    <a:schemeClr val="accent4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5.76M</a:t>
            </a:r>
            <a:endParaRPr lang="en-US" sz="9600" b="1" dirty="0">
              <a:ln w="12700">
                <a:solidFill>
                  <a:schemeClr val="accent4"/>
                </a:solidFill>
                <a:prstDash val="solid"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184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3"/>
            <a:ext cx="4749800" cy="2306637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Market Opportunity</a:t>
            </a:r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3CDBBB0B-A345-BD27-D05B-7781D764E67A}"/>
              </a:ext>
            </a:extLst>
          </p:cNvPr>
          <p:cNvGraphicFramePr/>
          <p:nvPr/>
        </p:nvGraphicFramePr>
        <p:xfrm>
          <a:off x="0" y="0"/>
          <a:ext cx="19969315" cy="115332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5B42C31-CE8C-18D1-9C7B-B2E743CBBBC3}"/>
              </a:ext>
            </a:extLst>
          </p:cNvPr>
          <p:cNvSpPr txBox="1"/>
          <p:nvPr/>
        </p:nvSpPr>
        <p:spPr>
          <a:xfrm>
            <a:off x="1081087" y="2521059"/>
            <a:ext cx="34004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Experian Employer Services combined records cover 11.2% of the US Workforce.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6497A7-1D39-7609-2FBA-A6CF7A4A505F}"/>
              </a:ext>
            </a:extLst>
          </p:cNvPr>
          <p:cNvSpPr txBox="1"/>
          <p:nvPr/>
        </p:nvSpPr>
        <p:spPr>
          <a:xfrm>
            <a:off x="2481579" y="4253253"/>
            <a:ext cx="32908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Total Market: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22F7BF-7940-0D8B-0FE0-E59F3191EFA1}"/>
              </a:ext>
            </a:extLst>
          </p:cNvPr>
          <p:cNvSpPr txBox="1"/>
          <p:nvPr/>
        </p:nvSpPr>
        <p:spPr>
          <a:xfrm>
            <a:off x="3097846" y="4566756"/>
            <a:ext cx="2058354" cy="4944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solidFill>
                    <a:schemeClr val="accent4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5.76M</a:t>
            </a:r>
            <a:endParaRPr lang="en-US" sz="9600" b="1" dirty="0">
              <a:ln w="12700">
                <a:solidFill>
                  <a:schemeClr val="accent4"/>
                </a:solidFill>
                <a:prstDash val="solid"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6410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3"/>
            <a:ext cx="4749800" cy="2306637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Market Opportunity</a:t>
            </a:r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3CDBBB0B-A345-BD27-D05B-7781D764E6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7160156"/>
              </p:ext>
            </p:extLst>
          </p:nvPr>
        </p:nvGraphicFramePr>
        <p:xfrm>
          <a:off x="37147" y="0"/>
          <a:ext cx="19969315" cy="115332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5B42C31-CE8C-18D1-9C7B-B2E743CBBBC3}"/>
              </a:ext>
            </a:extLst>
          </p:cNvPr>
          <p:cNvSpPr txBox="1"/>
          <p:nvPr/>
        </p:nvSpPr>
        <p:spPr>
          <a:xfrm>
            <a:off x="1081087" y="2521059"/>
            <a:ext cx="340042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Experian Employer Services combined records cover 11.2% of the US Workforce.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6497A7-1D39-7609-2FBA-A6CF7A4A505F}"/>
              </a:ext>
            </a:extLst>
          </p:cNvPr>
          <p:cNvSpPr txBox="1"/>
          <p:nvPr/>
        </p:nvSpPr>
        <p:spPr>
          <a:xfrm>
            <a:off x="147637" y="4336941"/>
            <a:ext cx="3290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EES Total Record Coverage: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22F7BF-7940-0D8B-0FE0-E59F3191EFA1}"/>
              </a:ext>
            </a:extLst>
          </p:cNvPr>
          <p:cNvSpPr txBox="1"/>
          <p:nvPr/>
        </p:nvSpPr>
        <p:spPr>
          <a:xfrm>
            <a:off x="3097846" y="4566756"/>
            <a:ext cx="2058354" cy="4944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solidFill>
                    <a:schemeClr val="accent4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5.76M</a:t>
            </a:r>
            <a:endParaRPr lang="en-US" sz="9600" b="1" dirty="0">
              <a:ln w="12700">
                <a:solidFill>
                  <a:schemeClr val="accent4"/>
                </a:solidFill>
                <a:prstDash val="solid"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orte" panose="03060902040502070203" pitchFamily="66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295361-E8BE-C36B-4395-9C540BB6222A}"/>
              </a:ext>
            </a:extLst>
          </p:cNvPr>
          <p:cNvSpPr txBox="1"/>
          <p:nvPr/>
        </p:nvSpPr>
        <p:spPr>
          <a:xfrm>
            <a:off x="1296088" y="5380544"/>
            <a:ext cx="3947426" cy="1252675"/>
          </a:xfrm>
          <a:prstGeom prst="rect">
            <a:avLst/>
          </a:prstGeom>
          <a:noFill/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solidFill>
                    <a:schemeClr val="accent4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643,574</a:t>
            </a:r>
            <a:endParaRPr lang="en-US" sz="9600" b="1" dirty="0">
              <a:ln w="12700">
                <a:solidFill>
                  <a:schemeClr val="accent4"/>
                </a:solidFill>
                <a:prstDash val="solid"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orte" panose="03060902040502070203" pitchFamily="66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6892533-8A20-0957-7ACD-63665ADD8865}"/>
              </a:ext>
            </a:extLst>
          </p:cNvPr>
          <p:cNvCxnSpPr/>
          <p:nvPr/>
        </p:nvCxnSpPr>
        <p:spPr>
          <a:xfrm>
            <a:off x="1989774" y="5212080"/>
            <a:ext cx="3253740" cy="0"/>
          </a:xfrm>
          <a:prstGeom prst="line">
            <a:avLst/>
          </a:prstGeom>
          <a:ln w="57150">
            <a:solidFill>
              <a:schemeClr val="accent1">
                <a:alpha val="88000"/>
              </a:schemeClr>
            </a:solidFill>
          </a:ln>
          <a:effectLst>
            <a:outerShdw blurRad="50800" dist="12700" dir="5400000" algn="ctr" rotWithShape="0">
              <a:schemeClr val="accent4"/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0F2C8AA-8C94-A063-459D-91A57676B610}"/>
              </a:ext>
            </a:extLst>
          </p:cNvPr>
          <p:cNvSpPr txBox="1"/>
          <p:nvPr/>
        </p:nvSpPr>
        <p:spPr>
          <a:xfrm>
            <a:off x="2481579" y="4253253"/>
            <a:ext cx="32908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Total Market:</a:t>
            </a:r>
          </a:p>
        </p:txBody>
      </p:sp>
    </p:spTree>
    <p:extLst>
      <p:ext uri="{BB962C8B-B14F-4D97-AF65-F5344CB8AC3E}">
        <p14:creationId xmlns:p14="http://schemas.microsoft.com/office/powerpoint/2010/main" val="3138864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4"/>
            <a:ext cx="5422900" cy="1497012"/>
          </a:xfrm>
        </p:spPr>
        <p:txBody>
          <a:bodyPr anchor="ctr">
            <a:normAutofit fontScale="90000"/>
          </a:bodyPr>
          <a:lstStyle/>
          <a:p>
            <a:pPr algn="l"/>
            <a:r>
              <a:rPr lang="en-US" dirty="0"/>
              <a:t>Existing Data Sources and Users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2D2DD2FA-23A6-BD2C-BE30-F68ED6D894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2" t="8596" r="6243" b="8684"/>
          <a:stretch/>
        </p:blipFill>
        <p:spPr bwMode="auto">
          <a:xfrm>
            <a:off x="1503857" y="2030684"/>
            <a:ext cx="8451568" cy="375227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36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4"/>
            <a:ext cx="5422900" cy="1497012"/>
          </a:xfrm>
        </p:spPr>
        <p:txBody>
          <a:bodyPr anchor="ctr">
            <a:normAutofit fontScale="90000"/>
          </a:bodyPr>
          <a:lstStyle/>
          <a:p>
            <a:pPr algn="l"/>
            <a:r>
              <a:rPr lang="en-US" dirty="0"/>
              <a:t>Existing Data Sources and Users</a:t>
            </a:r>
          </a:p>
        </p:txBody>
      </p:sp>
      <p:pic>
        <p:nvPicPr>
          <p:cNvPr id="6" name="Picture 5" descr="Businessman taking notes">
            <a:extLst>
              <a:ext uri="{FF2B5EF4-FFF2-40B4-BE49-F238E27FC236}">
                <a16:creationId xmlns:a16="http://schemas.microsoft.com/office/drawing/2014/main" id="{A641DBFA-753B-6450-26FB-E7A0849EC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857" y="3068637"/>
            <a:ext cx="810816" cy="22209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B16CE2-A032-430E-9533-4842DF005251}"/>
              </a:ext>
            </a:extLst>
          </p:cNvPr>
          <p:cNvSpPr txBox="1"/>
          <p:nvPr/>
        </p:nvSpPr>
        <p:spPr>
          <a:xfrm>
            <a:off x="352425" y="3068637"/>
            <a:ext cx="1428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Mortgage Lenders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1E4F061B-AF8A-1F65-C00E-B9395078F5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2" t="8596" r="6243" b="8684"/>
          <a:stretch/>
        </p:blipFill>
        <p:spPr bwMode="auto">
          <a:xfrm>
            <a:off x="1503857" y="2030684"/>
            <a:ext cx="8451568" cy="375227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40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4"/>
            <a:ext cx="5422900" cy="1497012"/>
          </a:xfrm>
        </p:spPr>
        <p:txBody>
          <a:bodyPr anchor="ctr">
            <a:normAutofit fontScale="90000"/>
          </a:bodyPr>
          <a:lstStyle/>
          <a:p>
            <a:pPr algn="l"/>
            <a:r>
              <a:rPr lang="en-US" dirty="0"/>
              <a:t>Existing Data Sources and Users</a:t>
            </a:r>
          </a:p>
        </p:txBody>
      </p:sp>
      <p:pic>
        <p:nvPicPr>
          <p:cNvPr id="4" name="Picture 3" descr="Businesswoman hands on hips">
            <a:extLst>
              <a:ext uri="{FF2B5EF4-FFF2-40B4-BE49-F238E27FC236}">
                <a16:creationId xmlns:a16="http://schemas.microsoft.com/office/drawing/2014/main" id="{95A452BE-9657-21BA-F3BD-7AB8D42FA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80320" y="3068637"/>
            <a:ext cx="1577373" cy="3541713"/>
          </a:xfrm>
          <a:prstGeom prst="rect">
            <a:avLst/>
          </a:prstGeom>
        </p:spPr>
      </p:pic>
      <p:pic>
        <p:nvPicPr>
          <p:cNvPr id="6" name="Picture 5" descr="Businessman taking notes">
            <a:extLst>
              <a:ext uri="{FF2B5EF4-FFF2-40B4-BE49-F238E27FC236}">
                <a16:creationId xmlns:a16="http://schemas.microsoft.com/office/drawing/2014/main" id="{A641DBFA-753B-6450-26FB-E7A0849EC6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857" y="3068637"/>
            <a:ext cx="810816" cy="22209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B16CE2-A032-430E-9533-4842DF005251}"/>
              </a:ext>
            </a:extLst>
          </p:cNvPr>
          <p:cNvSpPr txBox="1"/>
          <p:nvPr/>
        </p:nvSpPr>
        <p:spPr>
          <a:xfrm>
            <a:off x="352425" y="3068637"/>
            <a:ext cx="1428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Mortgage Lenders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6F4F56-0926-17A0-6855-7A2085E3688F}"/>
              </a:ext>
            </a:extLst>
          </p:cNvPr>
          <p:cNvSpPr txBox="1"/>
          <p:nvPr/>
        </p:nvSpPr>
        <p:spPr>
          <a:xfrm>
            <a:off x="10324135" y="2626757"/>
            <a:ext cx="150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Home Buyers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4842EDA2-6B2C-4C74-D5EE-FDE5E61CF1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2" t="8596" r="6243" b="8684"/>
          <a:stretch/>
        </p:blipFill>
        <p:spPr bwMode="auto">
          <a:xfrm>
            <a:off x="1503857" y="2030684"/>
            <a:ext cx="8451568" cy="375227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7554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3"/>
            <a:ext cx="4749800" cy="2306637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Mortgage Originations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A30BF26-5A3F-F1DF-F424-1D8F967768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3096037"/>
              </p:ext>
            </p:extLst>
          </p:nvPr>
        </p:nvGraphicFramePr>
        <p:xfrm>
          <a:off x="4442690" y="94673"/>
          <a:ext cx="7638473" cy="66686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ECE4681-155B-A3E9-8E5C-B7D905B0139A}"/>
              </a:ext>
            </a:extLst>
          </p:cNvPr>
          <p:cNvSpPr txBox="1"/>
          <p:nvPr/>
        </p:nvSpPr>
        <p:spPr>
          <a:xfrm rot="21201282">
            <a:off x="5712324" y="2879876"/>
            <a:ext cx="4910668" cy="1569660"/>
          </a:xfrm>
          <a:prstGeom prst="rect">
            <a:avLst/>
          </a:prstGeom>
          <a:noFill/>
        </p:spPr>
        <p:txBody>
          <a:bodyPr wrap="square" rtlCol="0">
            <a:prstTxWarp prst="textStop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noFill/>
                  <a:prstDash val="solid"/>
                </a:ln>
                <a:noFill/>
                <a:latin typeface="Forte" panose="03060902040502070203" pitchFamily="66" charset="0"/>
              </a:rPr>
              <a:t>$</a:t>
            </a:r>
            <a:r>
              <a:rPr lang="en-US" sz="9600" b="1" dirty="0">
                <a:ln w="12700">
                  <a:noFill/>
                  <a:prstDash val="solid"/>
                </a:ln>
                <a:noFill/>
                <a:latin typeface="Forte" panose="03060902040502070203" pitchFamily="66" charset="0"/>
              </a:rPr>
              <a:t>2.25T</a:t>
            </a:r>
          </a:p>
        </p:txBody>
      </p:sp>
    </p:spTree>
    <p:extLst>
      <p:ext uri="{BB962C8B-B14F-4D97-AF65-F5344CB8AC3E}">
        <p14:creationId xmlns:p14="http://schemas.microsoft.com/office/powerpoint/2010/main" val="154633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3"/>
            <a:ext cx="4749800" cy="2306637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Mortgage Originations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A30BF26-5A3F-F1DF-F424-1D8F967768C7}"/>
              </a:ext>
            </a:extLst>
          </p:cNvPr>
          <p:cNvGraphicFramePr/>
          <p:nvPr/>
        </p:nvGraphicFramePr>
        <p:xfrm>
          <a:off x="4442690" y="94673"/>
          <a:ext cx="7638473" cy="66686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ECE4681-155B-A3E9-8E5C-B7D905B0139A}"/>
              </a:ext>
            </a:extLst>
          </p:cNvPr>
          <p:cNvSpPr txBox="1"/>
          <p:nvPr/>
        </p:nvSpPr>
        <p:spPr>
          <a:xfrm rot="21201282">
            <a:off x="5712324" y="2879876"/>
            <a:ext cx="4910668" cy="1569660"/>
          </a:xfrm>
          <a:prstGeom prst="rect">
            <a:avLst/>
          </a:prstGeom>
          <a:noFill/>
        </p:spPr>
        <p:txBody>
          <a:bodyPr wrap="square" rtlCol="0">
            <a:prstTxWarp prst="textStop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noFill/>
                  <a:prstDash val="solid"/>
                </a:ln>
                <a:noFill/>
                <a:latin typeface="Forte" panose="03060902040502070203" pitchFamily="66" charset="0"/>
              </a:rPr>
              <a:t>$</a:t>
            </a:r>
            <a:r>
              <a:rPr lang="en-US" sz="9600" b="1" dirty="0">
                <a:ln w="12700">
                  <a:noFill/>
                  <a:prstDash val="solid"/>
                </a:ln>
                <a:noFill/>
                <a:latin typeface="Forte" panose="03060902040502070203" pitchFamily="66" charset="0"/>
              </a:rPr>
              <a:t>2.25T</a:t>
            </a:r>
          </a:p>
        </p:txBody>
      </p:sp>
    </p:spTree>
    <p:extLst>
      <p:ext uri="{BB962C8B-B14F-4D97-AF65-F5344CB8AC3E}">
        <p14:creationId xmlns:p14="http://schemas.microsoft.com/office/powerpoint/2010/main" val="3990393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3"/>
            <a:ext cx="4749800" cy="2306637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Mortgage Originations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A30BF26-5A3F-F1DF-F424-1D8F967768C7}"/>
              </a:ext>
            </a:extLst>
          </p:cNvPr>
          <p:cNvGraphicFramePr/>
          <p:nvPr/>
        </p:nvGraphicFramePr>
        <p:xfrm>
          <a:off x="4442690" y="94673"/>
          <a:ext cx="7638473" cy="66686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ECE4681-155B-A3E9-8E5C-B7D905B0139A}"/>
              </a:ext>
            </a:extLst>
          </p:cNvPr>
          <p:cNvSpPr txBox="1"/>
          <p:nvPr/>
        </p:nvSpPr>
        <p:spPr>
          <a:xfrm rot="21201282">
            <a:off x="5712324" y="2879876"/>
            <a:ext cx="4910668" cy="1569660"/>
          </a:xfrm>
          <a:prstGeom prst="rect">
            <a:avLst/>
          </a:prstGeom>
          <a:noFill/>
        </p:spPr>
        <p:txBody>
          <a:bodyPr wrap="square" rtlCol="0">
            <a:prstTxWarp prst="textStop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noFill/>
                  <a:prstDash val="solid"/>
                </a:ln>
                <a:noFill/>
                <a:latin typeface="Forte" panose="03060902040502070203" pitchFamily="66" charset="0"/>
              </a:rPr>
              <a:t>$</a:t>
            </a:r>
            <a:r>
              <a:rPr lang="en-US" sz="9600" b="1" dirty="0">
                <a:ln w="12700">
                  <a:noFill/>
                  <a:prstDash val="solid"/>
                </a:ln>
                <a:noFill/>
                <a:latin typeface="Forte" panose="03060902040502070203" pitchFamily="66" charset="0"/>
              </a:rPr>
              <a:t>2.25T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51D74B-21EE-64D8-6337-3CC08F595E94}"/>
              </a:ext>
            </a:extLst>
          </p:cNvPr>
          <p:cNvSpPr txBox="1"/>
          <p:nvPr/>
        </p:nvSpPr>
        <p:spPr>
          <a:xfrm rot="21201282">
            <a:off x="5864724" y="3032276"/>
            <a:ext cx="4910668" cy="1569660"/>
          </a:xfrm>
          <a:prstGeom prst="rect">
            <a:avLst/>
          </a:prstGeom>
          <a:noFill/>
        </p:spPr>
        <p:txBody>
          <a:bodyPr wrap="square" rtlCol="0">
            <a:prstTxWarp prst="textStop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solidFill>
                    <a:schemeClr val="accent4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$</a:t>
            </a:r>
            <a:r>
              <a:rPr lang="en-US" sz="9600" b="1" dirty="0">
                <a:ln w="12700">
                  <a:solidFill>
                    <a:schemeClr val="accent4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2.25T</a:t>
            </a:r>
          </a:p>
        </p:txBody>
      </p:sp>
    </p:spTree>
    <p:extLst>
      <p:ext uri="{BB962C8B-B14F-4D97-AF65-F5344CB8AC3E}">
        <p14:creationId xmlns:p14="http://schemas.microsoft.com/office/powerpoint/2010/main" val="36195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3"/>
            <a:ext cx="4749800" cy="2306637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Mortgage Originations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A30BF26-5A3F-F1DF-F424-1D8F967768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5150985"/>
              </p:ext>
            </p:extLst>
          </p:nvPr>
        </p:nvGraphicFramePr>
        <p:xfrm>
          <a:off x="4442690" y="94673"/>
          <a:ext cx="7638473" cy="66686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ECE4681-155B-A3E9-8E5C-B7D905B0139A}"/>
              </a:ext>
            </a:extLst>
          </p:cNvPr>
          <p:cNvSpPr txBox="1"/>
          <p:nvPr/>
        </p:nvSpPr>
        <p:spPr>
          <a:xfrm rot="21201282">
            <a:off x="5712324" y="2879876"/>
            <a:ext cx="4910668" cy="1569660"/>
          </a:xfrm>
          <a:prstGeom prst="rect">
            <a:avLst/>
          </a:prstGeom>
          <a:noFill/>
        </p:spPr>
        <p:txBody>
          <a:bodyPr wrap="square" rtlCol="0">
            <a:prstTxWarp prst="textStop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noFill/>
                  <a:prstDash val="solid"/>
                </a:ln>
                <a:noFill/>
                <a:latin typeface="Forte" panose="03060902040502070203" pitchFamily="66" charset="0"/>
              </a:rPr>
              <a:t>$</a:t>
            </a:r>
            <a:r>
              <a:rPr lang="en-US" sz="9600" b="1" dirty="0">
                <a:ln w="12700">
                  <a:noFill/>
                  <a:prstDash val="solid"/>
                </a:ln>
                <a:noFill/>
                <a:latin typeface="Forte" panose="03060902040502070203" pitchFamily="66" charset="0"/>
              </a:rPr>
              <a:t>2.25T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51D74B-21EE-64D8-6337-3CC08F595E94}"/>
              </a:ext>
            </a:extLst>
          </p:cNvPr>
          <p:cNvSpPr txBox="1"/>
          <p:nvPr/>
        </p:nvSpPr>
        <p:spPr>
          <a:xfrm rot="21201282">
            <a:off x="5864724" y="3032276"/>
            <a:ext cx="4910668" cy="1569660"/>
          </a:xfrm>
          <a:prstGeom prst="rect">
            <a:avLst/>
          </a:prstGeom>
          <a:noFill/>
        </p:spPr>
        <p:txBody>
          <a:bodyPr wrap="square" rtlCol="0">
            <a:prstTxWarp prst="textStop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solidFill>
                    <a:schemeClr val="accent4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$</a:t>
            </a:r>
            <a:r>
              <a:rPr lang="en-US" sz="9600" b="1" dirty="0">
                <a:ln w="12700">
                  <a:solidFill>
                    <a:schemeClr val="accent4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2.25T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99A33A-AC33-92A5-2E53-0B5FBD8C8D12}"/>
              </a:ext>
            </a:extLst>
          </p:cNvPr>
          <p:cNvSpPr txBox="1"/>
          <p:nvPr/>
        </p:nvSpPr>
        <p:spPr>
          <a:xfrm>
            <a:off x="492640" y="4526858"/>
            <a:ext cx="46635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+mj-lt"/>
              </a:rPr>
              <a:t>Median Home Price: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498842-5777-7526-AA62-2384662C7392}"/>
              </a:ext>
            </a:extLst>
          </p:cNvPr>
          <p:cNvSpPr txBox="1"/>
          <p:nvPr/>
        </p:nvSpPr>
        <p:spPr>
          <a:xfrm>
            <a:off x="989383" y="5131315"/>
            <a:ext cx="4910668" cy="1569660"/>
          </a:xfrm>
          <a:prstGeom prst="rect">
            <a:avLst/>
          </a:prstGeom>
          <a:noFill/>
        </p:spPr>
        <p:txBody>
          <a:bodyPr wrap="square" rtlCol="0">
            <a:prstTxWarp prst="textCascadeUp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noFill/>
                  <a:prstDash val="solid"/>
                </a:ln>
                <a:noFill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$390,000</a:t>
            </a:r>
            <a:endParaRPr lang="en-US" sz="9600" b="1" dirty="0">
              <a:ln w="12700">
                <a:noFill/>
                <a:prstDash val="solid"/>
              </a:ln>
              <a:noFill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589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1C39-A291-2ADE-0472-9F64FB8D5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60363"/>
            <a:ext cx="4749800" cy="2306637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Mortgage Originations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A30BF26-5A3F-F1DF-F424-1D8F967768C7}"/>
              </a:ext>
            </a:extLst>
          </p:cNvPr>
          <p:cNvGraphicFramePr/>
          <p:nvPr/>
        </p:nvGraphicFramePr>
        <p:xfrm>
          <a:off x="4442690" y="94673"/>
          <a:ext cx="7638473" cy="66686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ECE4681-155B-A3E9-8E5C-B7D905B0139A}"/>
              </a:ext>
            </a:extLst>
          </p:cNvPr>
          <p:cNvSpPr txBox="1"/>
          <p:nvPr/>
        </p:nvSpPr>
        <p:spPr>
          <a:xfrm rot="21201282">
            <a:off x="5712324" y="2879876"/>
            <a:ext cx="4910668" cy="1569660"/>
          </a:xfrm>
          <a:prstGeom prst="rect">
            <a:avLst/>
          </a:prstGeom>
          <a:noFill/>
        </p:spPr>
        <p:txBody>
          <a:bodyPr wrap="square" rtlCol="0">
            <a:prstTxWarp prst="textStop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noFill/>
                  <a:prstDash val="solid"/>
                </a:ln>
                <a:noFill/>
                <a:latin typeface="Forte" panose="03060902040502070203" pitchFamily="66" charset="0"/>
              </a:rPr>
              <a:t>$</a:t>
            </a:r>
            <a:r>
              <a:rPr lang="en-US" sz="9600" b="1" dirty="0">
                <a:ln w="12700">
                  <a:noFill/>
                  <a:prstDash val="solid"/>
                </a:ln>
                <a:noFill/>
                <a:latin typeface="Forte" panose="03060902040502070203" pitchFamily="66" charset="0"/>
              </a:rPr>
              <a:t>2.25T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51D74B-21EE-64D8-6337-3CC08F595E94}"/>
              </a:ext>
            </a:extLst>
          </p:cNvPr>
          <p:cNvSpPr txBox="1"/>
          <p:nvPr/>
        </p:nvSpPr>
        <p:spPr>
          <a:xfrm rot="21201282">
            <a:off x="5864724" y="3032276"/>
            <a:ext cx="4910668" cy="1569660"/>
          </a:xfrm>
          <a:prstGeom prst="rect">
            <a:avLst/>
          </a:prstGeom>
          <a:noFill/>
        </p:spPr>
        <p:txBody>
          <a:bodyPr wrap="square" rtlCol="0">
            <a:prstTxWarp prst="textStop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solidFill>
                    <a:schemeClr val="accent4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$</a:t>
            </a:r>
            <a:r>
              <a:rPr lang="en-US" sz="9600" b="1" dirty="0">
                <a:ln w="12700">
                  <a:solidFill>
                    <a:schemeClr val="accent4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2.25T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99A33A-AC33-92A5-2E53-0B5FBD8C8D12}"/>
              </a:ext>
            </a:extLst>
          </p:cNvPr>
          <p:cNvSpPr txBox="1"/>
          <p:nvPr/>
        </p:nvSpPr>
        <p:spPr>
          <a:xfrm>
            <a:off x="492640" y="4526858"/>
            <a:ext cx="46635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+mj-lt"/>
              </a:rPr>
              <a:t>Median Home Price: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498842-5777-7526-AA62-2384662C7392}"/>
              </a:ext>
            </a:extLst>
          </p:cNvPr>
          <p:cNvSpPr txBox="1"/>
          <p:nvPr/>
        </p:nvSpPr>
        <p:spPr>
          <a:xfrm>
            <a:off x="989383" y="5131315"/>
            <a:ext cx="4910668" cy="1569660"/>
          </a:xfrm>
          <a:prstGeom prst="rect">
            <a:avLst/>
          </a:prstGeom>
          <a:noFill/>
        </p:spPr>
        <p:txBody>
          <a:bodyPr wrap="square" rtlCol="0">
            <a:prstTxWarp prst="textCascadeUp">
              <a:avLst/>
            </a:prstTxWarp>
            <a:spAutoFit/>
          </a:bodyPr>
          <a:lstStyle/>
          <a:p>
            <a:r>
              <a:rPr lang="en-US" sz="9600" b="1" baseline="30000" dirty="0">
                <a:ln w="12700">
                  <a:solidFill>
                    <a:schemeClr val="accent4"/>
                  </a:solidFill>
                  <a:prstDash val="solid"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$390,000</a:t>
            </a:r>
            <a:endParaRPr lang="en-US" sz="9600" b="1" dirty="0">
              <a:ln w="12700">
                <a:solidFill>
                  <a:schemeClr val="accent4"/>
                </a:solidFill>
                <a:prstDash val="solid"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359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278</Words>
  <Application>Microsoft Office PowerPoint</Application>
  <PresentationFormat>Widescreen</PresentationFormat>
  <Paragraphs>77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Forte</vt:lpstr>
      <vt:lpstr>Office Theme</vt:lpstr>
      <vt:lpstr>Existing Data Sources and Users</vt:lpstr>
      <vt:lpstr>Existing Data Sources and Users</vt:lpstr>
      <vt:lpstr>Existing Data Sources and Users</vt:lpstr>
      <vt:lpstr>Existing Data Sources and Users</vt:lpstr>
      <vt:lpstr>Mortgage Originations</vt:lpstr>
      <vt:lpstr>Mortgage Originations</vt:lpstr>
      <vt:lpstr>Mortgage Originations</vt:lpstr>
      <vt:lpstr>Mortgage Originations</vt:lpstr>
      <vt:lpstr>Mortgage Originations</vt:lpstr>
      <vt:lpstr>Market Opportunity</vt:lpstr>
      <vt:lpstr>Market Opportunity</vt:lpstr>
      <vt:lpstr>Market Opportunity</vt:lpstr>
      <vt:lpstr>Market Opportunity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Existing Data Sources</dc:title>
  <dc:creator>Wells, Julia</dc:creator>
  <cp:lastModifiedBy>Wells, Julia</cp:lastModifiedBy>
  <cp:revision>7</cp:revision>
  <dcterms:created xsi:type="dcterms:W3CDTF">2023-11-08T06:27:50Z</dcterms:created>
  <dcterms:modified xsi:type="dcterms:W3CDTF">2023-11-08T10:26:07Z</dcterms:modified>
</cp:coreProperties>
</file>

<file path=docProps/thumbnail.jpeg>
</file>